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0058400" cy="7772400"/>
  <p:notesSz cx="6864350" cy="99964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895" autoAdjust="0"/>
    <p:restoredTop sz="94660"/>
  </p:normalViewPr>
  <p:slideViewPr>
    <p:cSldViewPr>
      <p:cViewPr>
        <p:scale>
          <a:sx n="80" d="100"/>
          <a:sy n="80" d="100"/>
        </p:scale>
        <p:origin x="-1398" y="8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10/24/2013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tuart\AppData\Local\Microsoft\Windows\Temporary Internet Files\Content.Outlook\YRLHHQSF\7355_PATH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-1"/>
            <a:ext cx="2587286" cy="23111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Freeform 3"/>
          <p:cNvSpPr/>
          <p:nvPr/>
        </p:nvSpPr>
        <p:spPr>
          <a:xfrm>
            <a:off x="2822957" y="1604837"/>
            <a:ext cx="355434" cy="355422"/>
          </a:xfrm>
          <a:custGeom>
            <a:avLst/>
            <a:gdLst>
              <a:gd name="connsiteX0" fmla="*/ 355434 w 355434"/>
              <a:gd name="connsiteY0" fmla="*/ 177711 h 355422"/>
              <a:gd name="connsiteX1" fmla="*/ 177736 w 355434"/>
              <a:gd name="connsiteY1" fmla="*/ 355422 h 355422"/>
              <a:gd name="connsiteX2" fmla="*/ 0 w 355434"/>
              <a:gd name="connsiteY2" fmla="*/ 177711 h 355422"/>
              <a:gd name="connsiteX3" fmla="*/ 177736 w 355434"/>
              <a:gd name="connsiteY3" fmla="*/ 0 h 355422"/>
              <a:gd name="connsiteX4" fmla="*/ 355434 w 355434"/>
              <a:gd name="connsiteY4" fmla="*/ 177711 h 35542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55434" h="355422">
                <a:moveTo>
                  <a:pt x="355434" y="177711"/>
                </a:moveTo>
                <a:cubicBezTo>
                  <a:pt x="355434" y="275869"/>
                  <a:pt x="275881" y="355422"/>
                  <a:pt x="177736" y="355422"/>
                </a:cubicBezTo>
                <a:cubicBezTo>
                  <a:pt x="79578" y="355422"/>
                  <a:pt x="0" y="275869"/>
                  <a:pt x="0" y="177711"/>
                </a:cubicBezTo>
                <a:cubicBezTo>
                  <a:pt x="0" y="79565"/>
                  <a:pt x="79578" y="0"/>
                  <a:pt x="177736" y="0"/>
                </a:cubicBezTo>
                <a:cubicBezTo>
                  <a:pt x="275881" y="0"/>
                  <a:pt x="355434" y="79552"/>
                  <a:pt x="355434" y="177711"/>
                </a:cubicBezTo>
              </a:path>
            </a:pathLst>
          </a:custGeom>
          <a:solidFill>
            <a:srgbClr val="2C7AC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Freeform 3"/>
          <p:cNvSpPr/>
          <p:nvPr/>
        </p:nvSpPr>
        <p:spPr>
          <a:xfrm>
            <a:off x="2822957" y="1593833"/>
            <a:ext cx="377443" cy="377431"/>
          </a:xfrm>
          <a:custGeom>
            <a:avLst/>
            <a:gdLst>
              <a:gd name="connsiteX0" fmla="*/ 366439 w 377443"/>
              <a:gd name="connsiteY0" fmla="*/ 188715 h 377431"/>
              <a:gd name="connsiteX1" fmla="*/ 188740 w 377443"/>
              <a:gd name="connsiteY1" fmla="*/ 366426 h 377431"/>
              <a:gd name="connsiteX2" fmla="*/ 11004 w 377443"/>
              <a:gd name="connsiteY2" fmla="*/ 188715 h 377431"/>
              <a:gd name="connsiteX3" fmla="*/ 188740 w 377443"/>
              <a:gd name="connsiteY3" fmla="*/ 11004 h 377431"/>
              <a:gd name="connsiteX4" fmla="*/ 366439 w 377443"/>
              <a:gd name="connsiteY4" fmla="*/ 188715 h 377431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77443" h="377431">
                <a:moveTo>
                  <a:pt x="366439" y="188715"/>
                </a:moveTo>
                <a:cubicBezTo>
                  <a:pt x="366439" y="286873"/>
                  <a:pt x="286886" y="366426"/>
                  <a:pt x="188740" y="366426"/>
                </a:cubicBezTo>
                <a:cubicBezTo>
                  <a:pt x="90582" y="366426"/>
                  <a:pt x="11004" y="286873"/>
                  <a:pt x="11004" y="188715"/>
                </a:cubicBezTo>
                <a:cubicBezTo>
                  <a:pt x="11004" y="90570"/>
                  <a:pt x="90582" y="11004"/>
                  <a:pt x="188740" y="11004"/>
                </a:cubicBezTo>
                <a:cubicBezTo>
                  <a:pt x="286886" y="11004"/>
                  <a:pt x="366439" y="90557"/>
                  <a:pt x="366439" y="188715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" name="Freeform 3"/>
          <p:cNvSpPr/>
          <p:nvPr/>
        </p:nvSpPr>
        <p:spPr>
          <a:xfrm>
            <a:off x="2955597" y="1716792"/>
            <a:ext cx="92176" cy="146837"/>
          </a:xfrm>
          <a:custGeom>
            <a:avLst/>
            <a:gdLst>
              <a:gd name="connsiteX0" fmla="*/ 0 w 92176"/>
              <a:gd name="connsiteY0" fmla="*/ 146837 h 146837"/>
              <a:gd name="connsiteX1" fmla="*/ 0 w 92176"/>
              <a:gd name="connsiteY1" fmla="*/ 134835 h 146837"/>
              <a:gd name="connsiteX2" fmla="*/ 15328 w 92176"/>
              <a:gd name="connsiteY2" fmla="*/ 119964 h 146837"/>
              <a:gd name="connsiteX3" fmla="*/ 69075 w 92176"/>
              <a:gd name="connsiteY3" fmla="*/ 44424 h 146837"/>
              <a:gd name="connsiteX4" fmla="*/ 40639 w 92176"/>
              <a:gd name="connsiteY4" fmla="*/ 16218 h 146837"/>
              <a:gd name="connsiteX5" fmla="*/ 9994 w 92176"/>
              <a:gd name="connsiteY5" fmla="*/ 28435 h 146837"/>
              <a:gd name="connsiteX6" fmla="*/ 3759 w 92176"/>
              <a:gd name="connsiteY6" fmla="*/ 14668 h 146837"/>
              <a:gd name="connsiteX7" fmla="*/ 44640 w 92176"/>
              <a:gd name="connsiteY7" fmla="*/ 0 h 146837"/>
              <a:gd name="connsiteX8" fmla="*/ 88620 w 92176"/>
              <a:gd name="connsiteY8" fmla="*/ 41986 h 146837"/>
              <a:gd name="connsiteX9" fmla="*/ 38874 w 92176"/>
              <a:gd name="connsiteY9" fmla="*/ 119519 h 146837"/>
              <a:gd name="connsiteX10" fmla="*/ 27533 w 92176"/>
              <a:gd name="connsiteY10" fmla="*/ 130187 h 146837"/>
              <a:gd name="connsiteX11" fmla="*/ 27533 w 92176"/>
              <a:gd name="connsiteY11" fmla="*/ 130632 h 146837"/>
              <a:gd name="connsiteX12" fmla="*/ 92176 w 92176"/>
              <a:gd name="connsiteY12" fmla="*/ 130632 h 146837"/>
              <a:gd name="connsiteX13" fmla="*/ 92176 w 92176"/>
              <a:gd name="connsiteY13" fmla="*/ 146837 h 146837"/>
              <a:gd name="connsiteX14" fmla="*/ 0 w 92176"/>
              <a:gd name="connsiteY14" fmla="*/ 146837 h 146837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  <a:cxn ang="9">
                <a:pos x="connsiteX9" y="connsiteY9"/>
              </a:cxn>
              <a:cxn ang="10">
                <a:pos x="connsiteX10" y="connsiteY10"/>
              </a:cxn>
              <a:cxn ang="11">
                <a:pos x="connsiteX11" y="connsiteY11"/>
              </a:cxn>
              <a:cxn ang="12">
                <a:pos x="connsiteX12" y="connsiteY12"/>
              </a:cxn>
              <a:cxn ang="13">
                <a:pos x="connsiteX13" y="connsiteY13"/>
              </a:cxn>
              <a:cxn ang="14">
                <a:pos x="connsiteX14" y="connsiteY14"/>
              </a:cxn>
            </a:cxnLst>
            <a:rect l="l" t="t" r="r" b="b"/>
            <a:pathLst>
              <a:path w="92176" h="146837">
                <a:moveTo>
                  <a:pt x="0" y="146837"/>
                </a:moveTo>
                <a:lnTo>
                  <a:pt x="0" y="134835"/>
                </a:lnTo>
                <a:lnTo>
                  <a:pt x="15328" y="119964"/>
                </a:lnTo>
                <a:cubicBezTo>
                  <a:pt x="52197" y="84861"/>
                  <a:pt x="69075" y="66205"/>
                  <a:pt x="69075" y="44424"/>
                </a:cubicBezTo>
                <a:cubicBezTo>
                  <a:pt x="69075" y="29768"/>
                  <a:pt x="62191" y="16218"/>
                  <a:pt x="40639" y="16218"/>
                </a:cubicBezTo>
                <a:cubicBezTo>
                  <a:pt x="27533" y="16218"/>
                  <a:pt x="16662" y="22885"/>
                  <a:pt x="9994" y="28435"/>
                </a:cubicBezTo>
                <a:lnTo>
                  <a:pt x="3759" y="14668"/>
                </a:lnTo>
                <a:cubicBezTo>
                  <a:pt x="13550" y="6451"/>
                  <a:pt x="27978" y="0"/>
                  <a:pt x="44640" y="0"/>
                </a:cubicBezTo>
                <a:cubicBezTo>
                  <a:pt x="75526" y="0"/>
                  <a:pt x="88620" y="21336"/>
                  <a:pt x="88620" y="41986"/>
                </a:cubicBezTo>
                <a:cubicBezTo>
                  <a:pt x="88620" y="68643"/>
                  <a:pt x="69303" y="90195"/>
                  <a:pt x="38874" y="119519"/>
                </a:cubicBezTo>
                <a:lnTo>
                  <a:pt x="27533" y="130187"/>
                </a:lnTo>
                <a:lnTo>
                  <a:pt x="27533" y="130632"/>
                </a:lnTo>
                <a:lnTo>
                  <a:pt x="92176" y="130632"/>
                </a:lnTo>
                <a:lnTo>
                  <a:pt x="92176" y="146837"/>
                </a:lnTo>
                <a:lnTo>
                  <a:pt x="0" y="146837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6" name="Freeform 3"/>
          <p:cNvSpPr/>
          <p:nvPr/>
        </p:nvSpPr>
        <p:spPr>
          <a:xfrm>
            <a:off x="596507" y="1566146"/>
            <a:ext cx="374992" cy="374992"/>
          </a:xfrm>
          <a:custGeom>
            <a:avLst/>
            <a:gdLst>
              <a:gd name="connsiteX0" fmla="*/ 374992 w 374992"/>
              <a:gd name="connsiteY0" fmla="*/ 187502 h 374992"/>
              <a:gd name="connsiteX1" fmla="*/ 187502 w 374992"/>
              <a:gd name="connsiteY1" fmla="*/ 374992 h 374992"/>
              <a:gd name="connsiteX2" fmla="*/ 0 w 374992"/>
              <a:gd name="connsiteY2" fmla="*/ 187502 h 374992"/>
              <a:gd name="connsiteX3" fmla="*/ 187502 w 374992"/>
              <a:gd name="connsiteY3" fmla="*/ 0 h 374992"/>
              <a:gd name="connsiteX4" fmla="*/ 374992 w 374992"/>
              <a:gd name="connsiteY4" fmla="*/ 187502 h 3749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74992" h="374992">
                <a:moveTo>
                  <a:pt x="374992" y="187502"/>
                </a:moveTo>
                <a:cubicBezTo>
                  <a:pt x="374992" y="291045"/>
                  <a:pt x="291045" y="374992"/>
                  <a:pt x="187502" y="374992"/>
                </a:cubicBezTo>
                <a:cubicBezTo>
                  <a:pt x="83947" y="374992"/>
                  <a:pt x="0" y="291045"/>
                  <a:pt x="0" y="187502"/>
                </a:cubicBezTo>
                <a:cubicBezTo>
                  <a:pt x="0" y="83947"/>
                  <a:pt x="83947" y="0"/>
                  <a:pt x="187502" y="0"/>
                </a:cubicBezTo>
                <a:cubicBezTo>
                  <a:pt x="291045" y="0"/>
                  <a:pt x="374992" y="83947"/>
                  <a:pt x="374992" y="187502"/>
                </a:cubicBezTo>
              </a:path>
            </a:pathLst>
          </a:custGeom>
          <a:solidFill>
            <a:srgbClr val="2C7AC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Freeform 3"/>
          <p:cNvSpPr/>
          <p:nvPr/>
        </p:nvSpPr>
        <p:spPr>
          <a:xfrm>
            <a:off x="588556" y="1556596"/>
            <a:ext cx="394093" cy="394093"/>
          </a:xfrm>
          <a:custGeom>
            <a:avLst/>
            <a:gdLst>
              <a:gd name="connsiteX0" fmla="*/ 384543 w 394093"/>
              <a:gd name="connsiteY0" fmla="*/ 197053 h 394093"/>
              <a:gd name="connsiteX1" fmla="*/ 197053 w 394093"/>
              <a:gd name="connsiteY1" fmla="*/ 384543 h 394093"/>
              <a:gd name="connsiteX2" fmla="*/ 9550 w 394093"/>
              <a:gd name="connsiteY2" fmla="*/ 197053 h 394093"/>
              <a:gd name="connsiteX3" fmla="*/ 197053 w 394093"/>
              <a:gd name="connsiteY3" fmla="*/ 9550 h 394093"/>
              <a:gd name="connsiteX4" fmla="*/ 384543 w 394093"/>
              <a:gd name="connsiteY4" fmla="*/ 197053 h 39409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94093" h="394093">
                <a:moveTo>
                  <a:pt x="384543" y="197053"/>
                </a:moveTo>
                <a:cubicBezTo>
                  <a:pt x="384543" y="300596"/>
                  <a:pt x="300596" y="384543"/>
                  <a:pt x="197053" y="384543"/>
                </a:cubicBezTo>
                <a:cubicBezTo>
                  <a:pt x="93497" y="384543"/>
                  <a:pt x="9550" y="300596"/>
                  <a:pt x="9550" y="197053"/>
                </a:cubicBezTo>
                <a:cubicBezTo>
                  <a:pt x="9550" y="93497"/>
                  <a:pt x="93497" y="9550"/>
                  <a:pt x="197053" y="9550"/>
                </a:cubicBezTo>
                <a:cubicBezTo>
                  <a:pt x="300596" y="9550"/>
                  <a:pt x="384543" y="93497"/>
                  <a:pt x="384543" y="197053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Freeform 3"/>
          <p:cNvSpPr/>
          <p:nvPr/>
        </p:nvSpPr>
        <p:spPr>
          <a:xfrm>
            <a:off x="750494" y="1676311"/>
            <a:ext cx="50863" cy="152323"/>
          </a:xfrm>
          <a:custGeom>
            <a:avLst/>
            <a:gdLst>
              <a:gd name="connsiteX0" fmla="*/ 30949 w 50863"/>
              <a:gd name="connsiteY0" fmla="*/ 19215 h 152323"/>
              <a:gd name="connsiteX1" fmla="*/ 30467 w 50863"/>
              <a:gd name="connsiteY1" fmla="*/ 19215 h 152323"/>
              <a:gd name="connsiteX2" fmla="*/ 3987 w 50863"/>
              <a:gd name="connsiteY2" fmla="*/ 33515 h 152323"/>
              <a:gd name="connsiteX3" fmla="*/ 0 w 50863"/>
              <a:gd name="connsiteY3" fmla="*/ 17805 h 152323"/>
              <a:gd name="connsiteX4" fmla="*/ 33299 w 50863"/>
              <a:gd name="connsiteY4" fmla="*/ 0 h 152323"/>
              <a:gd name="connsiteX5" fmla="*/ 50863 w 50863"/>
              <a:gd name="connsiteY5" fmla="*/ 0 h 152323"/>
              <a:gd name="connsiteX6" fmla="*/ 50863 w 50863"/>
              <a:gd name="connsiteY6" fmla="*/ 152323 h 152323"/>
              <a:gd name="connsiteX7" fmla="*/ 30949 w 50863"/>
              <a:gd name="connsiteY7" fmla="*/ 152323 h 152323"/>
              <a:gd name="connsiteX8" fmla="*/ 30949 w 50863"/>
              <a:gd name="connsiteY8" fmla="*/ 19215 h 15232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  <a:cxn ang="5">
                <a:pos x="connsiteX5" y="connsiteY5"/>
              </a:cxn>
              <a:cxn ang="6">
                <a:pos x="connsiteX6" y="connsiteY6"/>
              </a:cxn>
              <a:cxn ang="7">
                <a:pos x="connsiteX7" y="connsiteY7"/>
              </a:cxn>
              <a:cxn ang="8">
                <a:pos x="connsiteX8" y="connsiteY8"/>
              </a:cxn>
            </a:cxnLst>
            <a:rect l="l" t="t" r="r" b="b"/>
            <a:pathLst>
              <a:path w="50863" h="152323">
                <a:moveTo>
                  <a:pt x="30949" y="19215"/>
                </a:moveTo>
                <a:lnTo>
                  <a:pt x="30467" y="19215"/>
                </a:lnTo>
                <a:lnTo>
                  <a:pt x="3987" y="33515"/>
                </a:lnTo>
                <a:lnTo>
                  <a:pt x="0" y="17805"/>
                </a:lnTo>
                <a:lnTo>
                  <a:pt x="33299" y="0"/>
                </a:lnTo>
                <a:lnTo>
                  <a:pt x="50863" y="0"/>
                </a:lnTo>
                <a:lnTo>
                  <a:pt x="50863" y="152323"/>
                </a:lnTo>
                <a:lnTo>
                  <a:pt x="30949" y="152323"/>
                </a:lnTo>
                <a:lnTo>
                  <a:pt x="30949" y="19215"/>
                </a:lnTo>
              </a:path>
            </a:pathLst>
          </a:custGeom>
          <a:solidFill>
            <a:srgbClr val="FFFFFF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7" name="Freeform 3"/>
          <p:cNvSpPr/>
          <p:nvPr/>
        </p:nvSpPr>
        <p:spPr>
          <a:xfrm>
            <a:off x="4938951" y="1624580"/>
            <a:ext cx="374993" cy="374992"/>
          </a:xfrm>
          <a:custGeom>
            <a:avLst/>
            <a:gdLst>
              <a:gd name="connsiteX0" fmla="*/ 374993 w 374993"/>
              <a:gd name="connsiteY0" fmla="*/ 187490 h 374992"/>
              <a:gd name="connsiteX1" fmla="*/ 187490 w 374993"/>
              <a:gd name="connsiteY1" fmla="*/ 374992 h 374992"/>
              <a:gd name="connsiteX2" fmla="*/ 0 w 374993"/>
              <a:gd name="connsiteY2" fmla="*/ 187490 h 374992"/>
              <a:gd name="connsiteX3" fmla="*/ 187490 w 374993"/>
              <a:gd name="connsiteY3" fmla="*/ 0 h 374992"/>
              <a:gd name="connsiteX4" fmla="*/ 374993 w 374993"/>
              <a:gd name="connsiteY4" fmla="*/ 187490 h 3749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74993" h="374992">
                <a:moveTo>
                  <a:pt x="374993" y="187490"/>
                </a:moveTo>
                <a:cubicBezTo>
                  <a:pt x="374993" y="291045"/>
                  <a:pt x="291033" y="374992"/>
                  <a:pt x="187490" y="374992"/>
                </a:cubicBezTo>
                <a:cubicBezTo>
                  <a:pt x="83934" y="374992"/>
                  <a:pt x="0" y="291045"/>
                  <a:pt x="0" y="187490"/>
                </a:cubicBezTo>
                <a:cubicBezTo>
                  <a:pt x="0" y="83947"/>
                  <a:pt x="83934" y="0"/>
                  <a:pt x="187490" y="0"/>
                </a:cubicBezTo>
                <a:cubicBezTo>
                  <a:pt x="291033" y="0"/>
                  <a:pt x="374993" y="83947"/>
                  <a:pt x="374993" y="187490"/>
                </a:cubicBezTo>
              </a:path>
            </a:pathLst>
          </a:custGeom>
          <a:solidFill>
            <a:srgbClr val="2C7AC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8" name="Freeform 3"/>
          <p:cNvSpPr/>
          <p:nvPr/>
        </p:nvSpPr>
        <p:spPr>
          <a:xfrm>
            <a:off x="4923049" y="1609761"/>
            <a:ext cx="394093" cy="394093"/>
          </a:xfrm>
          <a:custGeom>
            <a:avLst/>
            <a:gdLst>
              <a:gd name="connsiteX0" fmla="*/ 384543 w 394093"/>
              <a:gd name="connsiteY0" fmla="*/ 197040 h 394093"/>
              <a:gd name="connsiteX1" fmla="*/ 197040 w 394093"/>
              <a:gd name="connsiteY1" fmla="*/ 384543 h 394093"/>
              <a:gd name="connsiteX2" fmla="*/ 9550 w 394093"/>
              <a:gd name="connsiteY2" fmla="*/ 197040 h 394093"/>
              <a:gd name="connsiteX3" fmla="*/ 197040 w 394093"/>
              <a:gd name="connsiteY3" fmla="*/ 9550 h 394093"/>
              <a:gd name="connsiteX4" fmla="*/ 384543 w 394093"/>
              <a:gd name="connsiteY4" fmla="*/ 197040 h 39409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94093" h="394093">
                <a:moveTo>
                  <a:pt x="384543" y="197040"/>
                </a:moveTo>
                <a:cubicBezTo>
                  <a:pt x="384543" y="300596"/>
                  <a:pt x="300583" y="384543"/>
                  <a:pt x="197040" y="384543"/>
                </a:cubicBezTo>
                <a:cubicBezTo>
                  <a:pt x="93484" y="384543"/>
                  <a:pt x="9550" y="300596"/>
                  <a:pt x="9550" y="197040"/>
                </a:cubicBezTo>
                <a:cubicBezTo>
                  <a:pt x="9550" y="93497"/>
                  <a:pt x="93484" y="9550"/>
                  <a:pt x="197040" y="9550"/>
                </a:cubicBezTo>
                <a:cubicBezTo>
                  <a:pt x="300583" y="9550"/>
                  <a:pt x="384543" y="93497"/>
                  <a:pt x="384543" y="197040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2" name="Freeform 3"/>
          <p:cNvSpPr/>
          <p:nvPr/>
        </p:nvSpPr>
        <p:spPr>
          <a:xfrm>
            <a:off x="6866864" y="1608678"/>
            <a:ext cx="374992" cy="374992"/>
          </a:xfrm>
          <a:custGeom>
            <a:avLst/>
            <a:gdLst>
              <a:gd name="connsiteX0" fmla="*/ 374993 w 374992"/>
              <a:gd name="connsiteY0" fmla="*/ 187490 h 374992"/>
              <a:gd name="connsiteX1" fmla="*/ 187490 w 374992"/>
              <a:gd name="connsiteY1" fmla="*/ 374992 h 374992"/>
              <a:gd name="connsiteX2" fmla="*/ 0 w 374992"/>
              <a:gd name="connsiteY2" fmla="*/ 187490 h 374992"/>
              <a:gd name="connsiteX3" fmla="*/ 187490 w 374992"/>
              <a:gd name="connsiteY3" fmla="*/ 0 h 374992"/>
              <a:gd name="connsiteX4" fmla="*/ 374993 w 374992"/>
              <a:gd name="connsiteY4" fmla="*/ 187490 h 374992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74992" h="374992">
                <a:moveTo>
                  <a:pt x="374993" y="187490"/>
                </a:moveTo>
                <a:cubicBezTo>
                  <a:pt x="374993" y="291045"/>
                  <a:pt x="291033" y="374992"/>
                  <a:pt x="187490" y="374992"/>
                </a:cubicBezTo>
                <a:cubicBezTo>
                  <a:pt x="83934" y="374992"/>
                  <a:pt x="0" y="291045"/>
                  <a:pt x="0" y="187490"/>
                </a:cubicBezTo>
                <a:cubicBezTo>
                  <a:pt x="0" y="83947"/>
                  <a:pt x="83934" y="0"/>
                  <a:pt x="187490" y="0"/>
                </a:cubicBezTo>
                <a:cubicBezTo>
                  <a:pt x="291033" y="0"/>
                  <a:pt x="374993" y="83947"/>
                  <a:pt x="374993" y="187490"/>
                </a:cubicBezTo>
              </a:path>
            </a:pathLst>
          </a:custGeom>
          <a:solidFill>
            <a:srgbClr val="2C7AC8">
              <a:alpha val="100000"/>
            </a:srgbClr>
          </a:solidFill>
          <a:ln w="12700">
            <a:solidFill>
              <a:srgbClr val="000000">
                <a:alpha val="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43" name="Freeform 3"/>
          <p:cNvSpPr/>
          <p:nvPr/>
        </p:nvSpPr>
        <p:spPr>
          <a:xfrm>
            <a:off x="6868633" y="1598065"/>
            <a:ext cx="394093" cy="394093"/>
          </a:xfrm>
          <a:custGeom>
            <a:avLst/>
            <a:gdLst>
              <a:gd name="connsiteX0" fmla="*/ 384543 w 394093"/>
              <a:gd name="connsiteY0" fmla="*/ 197040 h 394093"/>
              <a:gd name="connsiteX1" fmla="*/ 197040 w 394093"/>
              <a:gd name="connsiteY1" fmla="*/ 384543 h 394093"/>
              <a:gd name="connsiteX2" fmla="*/ 9550 w 394093"/>
              <a:gd name="connsiteY2" fmla="*/ 197040 h 394093"/>
              <a:gd name="connsiteX3" fmla="*/ 197040 w 394093"/>
              <a:gd name="connsiteY3" fmla="*/ 9550 h 394093"/>
              <a:gd name="connsiteX4" fmla="*/ 384543 w 394093"/>
              <a:gd name="connsiteY4" fmla="*/ 197040 h 394093"/>
            </a:gdLst>
            <a:ahLst/>
            <a:cxnLst>
              <a:cxn ang="0">
                <a:pos x="connsiteX0" y="connsiteY0"/>
              </a:cxn>
              <a:cxn ang="1">
                <a:pos x="connsiteX1" y="connsiteY1"/>
              </a:cxn>
              <a:cxn ang="2">
                <a:pos x="connsiteX2" y="connsiteY2"/>
              </a:cxn>
              <a:cxn ang="3">
                <a:pos x="connsiteX3" y="connsiteY3"/>
              </a:cxn>
              <a:cxn ang="4">
                <a:pos x="connsiteX4" y="connsiteY4"/>
              </a:cxn>
            </a:cxnLst>
            <a:rect l="l" t="t" r="r" b="b"/>
            <a:pathLst>
              <a:path w="394093" h="394093">
                <a:moveTo>
                  <a:pt x="384543" y="197040"/>
                </a:moveTo>
                <a:cubicBezTo>
                  <a:pt x="384543" y="300596"/>
                  <a:pt x="300583" y="384543"/>
                  <a:pt x="197040" y="384543"/>
                </a:cubicBezTo>
                <a:cubicBezTo>
                  <a:pt x="93484" y="384543"/>
                  <a:pt x="9550" y="300596"/>
                  <a:pt x="9550" y="197040"/>
                </a:cubicBezTo>
                <a:cubicBezTo>
                  <a:pt x="9550" y="93497"/>
                  <a:pt x="93484" y="9550"/>
                  <a:pt x="197040" y="9550"/>
                </a:cubicBezTo>
                <a:cubicBezTo>
                  <a:pt x="300583" y="9550"/>
                  <a:pt x="384543" y="93497"/>
                  <a:pt x="384543" y="197040"/>
                </a:cubicBezTo>
              </a:path>
            </a:pathLst>
          </a:custGeom>
          <a:solidFill>
            <a:srgbClr val="000000">
              <a:alpha val="0"/>
            </a:srgbClr>
          </a:solidFill>
          <a:ln w="25400">
            <a:solidFill>
              <a:srgbClr val="231F20">
                <a:alpha val="100000"/>
              </a:srgb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74" name="TextBox 1"/>
          <p:cNvSpPr txBox="1"/>
          <p:nvPr/>
        </p:nvSpPr>
        <p:spPr>
          <a:xfrm>
            <a:off x="43070" y="1954681"/>
            <a:ext cx="1938130" cy="713016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Position heel over opening.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Pull Heel Protector up around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foot. Pull front of Heel Protector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up around toes.</a:t>
            </a:r>
          </a:p>
        </p:txBody>
      </p:sp>
      <p:sp>
        <p:nvSpPr>
          <p:cNvPr id="1075" name="TextBox 1"/>
          <p:cNvSpPr txBox="1"/>
          <p:nvPr/>
        </p:nvSpPr>
        <p:spPr>
          <a:xfrm>
            <a:off x="2091068" y="1980029"/>
            <a:ext cx="1954616" cy="87972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Position Integrated Wedge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on outside of leg (lateral side).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Apply pressure to the side</a:t>
            </a:r>
            <a:r>
              <a:rPr lang="en-US" altLang="zh-CN" sz="1000" b="1" dirty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of 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Heel Protector and reposition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as appropriate.</a:t>
            </a:r>
          </a:p>
        </p:txBody>
      </p:sp>
      <p:sp>
        <p:nvSpPr>
          <p:cNvPr id="1076" name="TextBox 1"/>
          <p:cNvSpPr txBox="1"/>
          <p:nvPr/>
        </p:nvSpPr>
        <p:spPr>
          <a:xfrm>
            <a:off x="5085349" y="1643478"/>
            <a:ext cx="114300" cy="266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  <a:tabLst/>
            </a:pPr>
            <a:r>
              <a:rPr lang="en-US" altLang="zh-CN" sz="1789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</p:txBody>
      </p:sp>
      <p:sp>
        <p:nvSpPr>
          <p:cNvPr id="1078" name="TextBox 1"/>
          <p:cNvSpPr txBox="1"/>
          <p:nvPr/>
        </p:nvSpPr>
        <p:spPr>
          <a:xfrm>
            <a:off x="4203650" y="1995645"/>
            <a:ext cx="1934882" cy="212879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Wrap stretch panels around boot.</a:t>
            </a:r>
          </a:p>
        </p:txBody>
      </p:sp>
      <p:sp>
        <p:nvSpPr>
          <p:cNvPr id="1082" name="TextBox 1"/>
          <p:cNvSpPr txBox="1"/>
          <p:nvPr/>
        </p:nvSpPr>
        <p:spPr>
          <a:xfrm>
            <a:off x="7016964" y="1643478"/>
            <a:ext cx="114300" cy="266700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2100"/>
              </a:lnSpc>
              <a:tabLst/>
            </a:pPr>
            <a:r>
              <a:rPr lang="en-US" altLang="zh-CN" sz="1789" dirty="0" smtClean="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4</a:t>
            </a:r>
          </a:p>
        </p:txBody>
      </p:sp>
      <p:sp>
        <p:nvSpPr>
          <p:cNvPr id="1083" name="TextBox 1"/>
          <p:cNvSpPr txBox="1"/>
          <p:nvPr/>
        </p:nvSpPr>
        <p:spPr>
          <a:xfrm>
            <a:off x="6248398" y="1984731"/>
            <a:ext cx="1695189" cy="379591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Adjust straps accordingly.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Segoe UI" pitchFamily="18" charset="0"/>
              </a:rPr>
              <a:t>DO NOT</a:t>
            </a:r>
            <a:r>
              <a:rPr lang="en-US" altLang="zh-CN" sz="1000" b="1" dirty="0" smtClean="0">
                <a:solidFill>
                  <a:schemeClr val="tx1">
                    <a:lumMod val="50000"/>
                    <a:lumOff val="50000"/>
                  </a:schemeClr>
                </a:solidFill>
                <a:cs typeface="Times New Roman" pitchFamily="18" charset="0"/>
              </a:rPr>
              <a:t> overtighten.</a:t>
            </a:r>
          </a:p>
        </p:txBody>
      </p:sp>
      <p:sp>
        <p:nvSpPr>
          <p:cNvPr id="1087" name="TextBox 1"/>
          <p:cNvSpPr txBox="1"/>
          <p:nvPr/>
        </p:nvSpPr>
        <p:spPr>
          <a:xfrm>
            <a:off x="32869" y="547536"/>
            <a:ext cx="3313331" cy="623248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2700"/>
              </a:lnSpc>
              <a:tabLst/>
            </a:pPr>
            <a:r>
              <a:rPr lang="en-US" altLang="zh-CN" b="1" dirty="0" smtClean="0">
                <a:solidFill>
                  <a:srgbClr val="FF0000"/>
                </a:solidFill>
                <a:cs typeface="Segoe UI" pitchFamily="18" charset="0"/>
              </a:rPr>
              <a:t>Pressure-Relieving</a:t>
            </a:r>
            <a:r>
              <a:rPr lang="en-US" altLang="zh-CN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cs typeface="Segoe UI" pitchFamily="18" charset="0"/>
              </a:rPr>
              <a:t>Heel</a:t>
            </a:r>
            <a:r>
              <a:rPr lang="en-US" altLang="zh-CN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b="1" dirty="0" smtClean="0">
                <a:solidFill>
                  <a:srgbClr val="FF0000"/>
                </a:solidFill>
                <a:cs typeface="Segoe UI" pitchFamily="18" charset="0"/>
              </a:rPr>
              <a:t>Protector</a:t>
            </a:r>
          </a:p>
          <a:p>
            <a:pPr>
              <a:lnSpc>
                <a:spcPts val="1800"/>
              </a:lnSpc>
              <a:tabLst/>
            </a:pP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with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Integrated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Foot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&amp;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Leg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Stabilizer</a:t>
            </a:r>
            <a:r>
              <a:rPr lang="en-US" altLang="zh-CN" sz="1400" b="1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  <a:r>
              <a:rPr lang="en-US" altLang="zh-CN" sz="1400" b="1" dirty="0" smtClean="0">
                <a:solidFill>
                  <a:srgbClr val="FF0000"/>
                </a:solidFill>
                <a:cs typeface="Segoe UI" pitchFamily="18" charset="0"/>
              </a:rPr>
              <a:t>Wedge</a:t>
            </a:r>
          </a:p>
        </p:txBody>
      </p:sp>
      <p:sp>
        <p:nvSpPr>
          <p:cNvPr id="1089" name="TextBox 1"/>
          <p:cNvSpPr txBox="1"/>
          <p:nvPr/>
        </p:nvSpPr>
        <p:spPr>
          <a:xfrm>
            <a:off x="56965" y="-152400"/>
            <a:ext cx="2533835" cy="878061"/>
          </a:xfrm>
          <a:prstGeom prst="rect">
            <a:avLst/>
          </a:prstGeom>
          <a:noFill/>
        </p:spPr>
        <p:txBody>
          <a:bodyPr wrap="none" lIns="0" tIns="0" rIns="0" rtlCol="0">
            <a:spAutoFit/>
          </a:bodyPr>
          <a:lstStyle/>
          <a:p>
            <a:pPr>
              <a:lnSpc>
                <a:spcPts val="7200"/>
              </a:lnSpc>
              <a:tabLst>
                <a:tab pos="63500" algn="l"/>
              </a:tabLst>
            </a:pPr>
            <a:r>
              <a:rPr lang="en-US" altLang="zh-CN" sz="4800" b="1" u="sng" dirty="0" err="1" smtClean="0">
                <a:solidFill>
                  <a:srgbClr val="FF0000"/>
                </a:solidFill>
                <a:latin typeface="Segoe UI" pitchFamily="18" charset="0"/>
                <a:cs typeface="Segoe UI" pitchFamily="18" charset="0"/>
              </a:rPr>
              <a:t>Prevalon</a:t>
            </a:r>
            <a:endParaRPr lang="en-US" altLang="zh-CN" sz="4800" b="1" u="sng" dirty="0" smtClean="0">
              <a:solidFill>
                <a:srgbClr val="FF0000"/>
              </a:solidFill>
              <a:latin typeface="Segoe UI" pitchFamily="18" charset="0"/>
              <a:cs typeface="Segoe UI" pitchFamily="18" charset="0"/>
            </a:endParaRPr>
          </a:p>
        </p:txBody>
      </p:sp>
      <p:sp>
        <p:nvSpPr>
          <p:cNvPr id="1090" name="TextBox 1"/>
          <p:cNvSpPr txBox="1"/>
          <p:nvPr/>
        </p:nvSpPr>
        <p:spPr>
          <a:xfrm>
            <a:off x="2523439" y="125814"/>
            <a:ext cx="400861" cy="289823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900"/>
              </a:lnSpc>
              <a:tabLst/>
            </a:pPr>
            <a:r>
              <a:rPr lang="en-US" altLang="zh-CN" sz="1704" b="1" dirty="0" smtClean="0">
                <a:solidFill>
                  <a:srgbClr val="FF0000"/>
                </a:solidFill>
                <a:latin typeface="Segoe UI" pitchFamily="18" charset="0"/>
                <a:cs typeface="Segoe UI" pitchFamily="18" charset="0"/>
              </a:rPr>
              <a:t>®</a:t>
            </a:r>
          </a:p>
        </p:txBody>
      </p:sp>
      <p:sp>
        <p:nvSpPr>
          <p:cNvPr id="1093" name="TextBox 1"/>
          <p:cNvSpPr txBox="1"/>
          <p:nvPr/>
        </p:nvSpPr>
        <p:spPr>
          <a:xfrm>
            <a:off x="23987" y="6348350"/>
            <a:ext cx="6757811" cy="610424"/>
          </a:xfrm>
          <a:prstGeom prst="rect">
            <a:avLst/>
          </a:prstGeom>
          <a:noFill/>
        </p:spPr>
        <p:txBody>
          <a:bodyPr wrap="squar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000" b="1" u="sng" dirty="0" smtClean="0">
                <a:solidFill>
                  <a:srgbClr val="231F20"/>
                </a:solidFill>
                <a:cs typeface="Segoe UI" pitchFamily="18" charset="0"/>
              </a:rPr>
              <a:t>CAUTION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: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For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use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on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patient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while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in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bed. </a:t>
            </a:r>
            <a:r>
              <a:rPr lang="en-US" altLang="zh-CN" sz="1000" b="1" u="sng" dirty="0" smtClean="0">
                <a:solidFill>
                  <a:srgbClr val="231F20"/>
                </a:solidFill>
                <a:cs typeface="Segoe UI" pitchFamily="18" charset="0"/>
              </a:rPr>
              <a:t>DO NOT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allow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patient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to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stand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or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walk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while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wearing.</a:t>
            </a:r>
          </a:p>
          <a:p>
            <a:pPr>
              <a:lnSpc>
                <a:spcPts val="1400"/>
              </a:lnSpc>
              <a:tabLst/>
            </a:pP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Periodically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remove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Prevalon®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to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assess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skin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according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to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protocol.</a:t>
            </a:r>
          </a:p>
          <a:p>
            <a:pPr>
              <a:lnSpc>
                <a:spcPts val="1300"/>
              </a:lnSpc>
              <a:tabLst/>
            </a:pP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Cleaning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Instructions: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Prevalon®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can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be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wiped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clean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with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a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damp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cloth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during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Times New Roman" pitchFamily="18" charset="0"/>
              </a:rPr>
              <a:t>use.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Latex</a:t>
            </a:r>
            <a:r>
              <a:rPr lang="en-US" altLang="zh-CN" sz="1000" b="1" dirty="0" smtClean="0">
                <a:cs typeface="Times New Roman" pitchFamily="18" charset="0"/>
              </a:rPr>
              <a:t> </a:t>
            </a:r>
            <a:r>
              <a:rPr lang="en-US" altLang="zh-CN" sz="1000" b="1" dirty="0" smtClean="0">
                <a:solidFill>
                  <a:srgbClr val="231F20"/>
                </a:solidFill>
                <a:cs typeface="Segoe UI" pitchFamily="18" charset="0"/>
              </a:rPr>
              <a:t>free.</a:t>
            </a:r>
          </a:p>
        </p:txBody>
      </p:sp>
      <p:sp>
        <p:nvSpPr>
          <p:cNvPr id="1095" name="Rectangle 1094"/>
          <p:cNvSpPr/>
          <p:nvPr/>
        </p:nvSpPr>
        <p:spPr>
          <a:xfrm>
            <a:off x="750494" y="1148854"/>
            <a:ext cx="63038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2000" b="1" u="sng" dirty="0">
                <a:solidFill>
                  <a:srgbClr val="231F20"/>
                </a:solidFill>
                <a:latin typeface="Segoe UI" pitchFamily="18" charset="0"/>
                <a:cs typeface="Segoe UI" pitchFamily="18" charset="0"/>
              </a:rPr>
              <a:t>Instructions</a:t>
            </a:r>
            <a:r>
              <a:rPr lang="en-US" altLang="zh-CN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u="sng" dirty="0">
                <a:solidFill>
                  <a:srgbClr val="231F20"/>
                </a:solidFill>
                <a:latin typeface="Segoe UI" pitchFamily="18" charset="0"/>
                <a:cs typeface="Segoe UI" pitchFamily="18" charset="0"/>
              </a:rPr>
              <a:t>for</a:t>
            </a:r>
            <a:r>
              <a:rPr lang="en-US" altLang="zh-CN" sz="2000" b="1" u="sng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CN" sz="2000" b="1" u="sng" dirty="0" smtClean="0">
                <a:solidFill>
                  <a:srgbClr val="231F20"/>
                </a:solidFill>
                <a:latin typeface="Segoe UI" pitchFamily="18" charset="0"/>
                <a:cs typeface="Segoe UI" pitchFamily="18" charset="0"/>
              </a:rPr>
              <a:t>Use: </a:t>
            </a:r>
            <a:r>
              <a:rPr lang="en-US" altLang="zh-CN" sz="2000" b="1" u="sng" dirty="0" err="1" smtClean="0">
                <a:solidFill>
                  <a:srgbClr val="231F20"/>
                </a:solidFill>
                <a:latin typeface="Segoe UI" pitchFamily="18" charset="0"/>
                <a:cs typeface="Segoe UI" pitchFamily="18" charset="0"/>
              </a:rPr>
              <a:t>Prevalon</a:t>
            </a:r>
            <a:r>
              <a:rPr lang="en-US" altLang="zh-CN" sz="2000" b="1" u="sng" dirty="0" smtClean="0">
                <a:solidFill>
                  <a:srgbClr val="231F20"/>
                </a:solidFill>
                <a:latin typeface="Segoe UI" pitchFamily="18" charset="0"/>
                <a:cs typeface="Segoe UI" pitchFamily="18" charset="0"/>
              </a:rPr>
              <a:t> Standard Size </a:t>
            </a:r>
            <a:endParaRPr lang="en-GB" sz="2000" b="1" u="sng" dirty="0"/>
          </a:p>
        </p:txBody>
      </p:sp>
      <p:sp>
        <p:nvSpPr>
          <p:cNvPr id="1097" name="Rectangle 1096"/>
          <p:cNvSpPr/>
          <p:nvPr/>
        </p:nvSpPr>
        <p:spPr>
          <a:xfrm>
            <a:off x="8171452" y="2753100"/>
            <a:ext cx="1807824" cy="347787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>
            <a:spAutoFit/>
          </a:bodyPr>
          <a:lstStyle/>
          <a:p>
            <a:pPr algn="r">
              <a:tabLst>
                <a:tab pos="3111500" algn="l"/>
              </a:tabLst>
            </a:pPr>
            <a:r>
              <a:rPr lang="en-US" altLang="zh-CN" sz="1000" b="1" u="sng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ORDERING CODES</a:t>
            </a:r>
          </a:p>
          <a:p>
            <a:pPr algn="r">
              <a:tabLst>
                <a:tab pos="3111500" algn="l"/>
              </a:tabLst>
            </a:pPr>
            <a:endParaRPr lang="en-US" altLang="zh-CN" sz="400" b="1" dirty="0" smtClean="0">
              <a:solidFill>
                <a:schemeClr val="tx1">
                  <a:lumMod val="95000"/>
                  <a:lumOff val="5000"/>
                </a:schemeClr>
              </a:solidFill>
              <a:cs typeface="Segoe UI" pitchFamily="18" charset="0"/>
            </a:endParaRPr>
          </a:p>
          <a:p>
            <a:pPr algn="r">
              <a:tabLst>
                <a:tab pos="3111500" algn="l"/>
              </a:tabLst>
            </a:pPr>
            <a:r>
              <a:rPr lang="en-US" altLang="zh-CN" sz="1000" b="1" dirty="0" smtClean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PREVALON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®  PRESSURE-RELIEVING HEEL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PROTECTOR with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Integrated Wedge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Standard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size fits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25-46cm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calf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circumference.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8</a:t>
            </a:r>
            <a:r>
              <a:rPr lang="en-US" altLang="zh-CN" sz="1000" dirty="0" smtClean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heel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protectors/case. 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b="1" u="sng" dirty="0" smtClean="0"/>
              <a:t>Order </a:t>
            </a:r>
            <a:r>
              <a:rPr lang="en-US" altLang="zh-CN" sz="1000" b="1" u="sng" dirty="0"/>
              <a:t>Code: </a:t>
            </a:r>
            <a:r>
              <a:rPr lang="en-US" altLang="zh-CN" sz="1000" b="1" u="sng" dirty="0">
                <a:solidFill>
                  <a:srgbClr val="231F20"/>
                </a:solidFill>
                <a:cs typeface="Segoe UI" pitchFamily="18" charset="0"/>
              </a:rPr>
              <a:t>#</a:t>
            </a:r>
            <a:r>
              <a:rPr lang="en-US" altLang="zh-CN" sz="1000" b="1" u="sng" dirty="0" smtClean="0">
                <a:solidFill>
                  <a:srgbClr val="231F20"/>
                </a:solidFill>
                <a:cs typeface="Segoe UI" pitchFamily="18" charset="0"/>
              </a:rPr>
              <a:t>7355-X</a:t>
            </a:r>
          </a:p>
          <a:p>
            <a:pPr algn="r">
              <a:tabLst>
                <a:tab pos="3111500" algn="l"/>
              </a:tabLst>
            </a:pPr>
            <a:endParaRPr lang="en-US" altLang="zh-CN" sz="300" b="1" dirty="0">
              <a:solidFill>
                <a:srgbClr val="231F20"/>
              </a:solidFill>
              <a:cs typeface="Segoe UI" pitchFamily="18" charset="0"/>
            </a:endParaRPr>
          </a:p>
          <a:p>
            <a:pPr algn="r">
              <a:tabLst>
                <a:tab pos="3111500" algn="l"/>
              </a:tabLst>
            </a:pP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PREVALON®  PRESSURE-RELIEVING HEEL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PROTECTOR 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Standard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size fits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25-46cm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calf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circumference.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8</a:t>
            </a:r>
            <a:r>
              <a:rPr lang="en-US" altLang="zh-CN" sz="1000" dirty="0" smtClean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heel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protectors/case.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b="1" u="sng" dirty="0" smtClean="0"/>
              <a:t>Order </a:t>
            </a:r>
            <a:r>
              <a:rPr lang="en-US" altLang="zh-CN" sz="1000" b="1" u="sng" dirty="0"/>
              <a:t>Code: </a:t>
            </a:r>
            <a:r>
              <a:rPr lang="en-US" altLang="zh-CN" sz="1000" b="1" u="sng" dirty="0">
                <a:solidFill>
                  <a:srgbClr val="231F20"/>
                </a:solidFill>
                <a:cs typeface="Segoe UI" pitchFamily="18" charset="0"/>
              </a:rPr>
              <a:t>#</a:t>
            </a:r>
            <a:r>
              <a:rPr lang="en-US" altLang="zh-CN" sz="1000" b="1" u="sng" dirty="0" smtClean="0">
                <a:solidFill>
                  <a:srgbClr val="231F20"/>
                </a:solidFill>
                <a:cs typeface="Segoe UI" pitchFamily="18" charset="0"/>
              </a:rPr>
              <a:t>7300-X</a:t>
            </a:r>
          </a:p>
          <a:p>
            <a:pPr algn="r">
              <a:tabLst>
                <a:tab pos="3111500" algn="l"/>
              </a:tabLst>
            </a:pPr>
            <a:endParaRPr lang="en-US" altLang="zh-CN" sz="300" b="1" dirty="0">
              <a:solidFill>
                <a:srgbClr val="231F20"/>
              </a:solidFill>
              <a:cs typeface="Segoe UI" pitchFamily="18" charset="0"/>
            </a:endParaRPr>
          </a:p>
          <a:p>
            <a:pPr algn="r">
              <a:tabLst>
                <a:tab pos="3111500" algn="l"/>
              </a:tabLst>
            </a:pP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PREVALON® PETITE PRESSURE-RELIEVING HEEL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Times New Roman" pitchFamily="18" charset="0"/>
              </a:rPr>
              <a:t> </a:t>
            </a:r>
            <a:r>
              <a:rPr lang="en-US" altLang="zh-CN" sz="1000" b="1" dirty="0">
                <a:solidFill>
                  <a:schemeClr val="tx1">
                    <a:lumMod val="95000"/>
                    <a:lumOff val="5000"/>
                  </a:schemeClr>
                </a:solidFill>
                <a:cs typeface="Segoe UI" pitchFamily="18" charset="0"/>
              </a:rPr>
              <a:t>PROTECTOR 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Standard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size fits</a:t>
            </a:r>
            <a:r>
              <a:rPr lang="en-US" altLang="zh-CN" sz="1000" dirty="0">
                <a:cs typeface="Times New Roman" pitchFamily="18" charset="0"/>
              </a:rPr>
              <a:t> 1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5-25cm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calf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circumference.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8</a:t>
            </a:r>
            <a:r>
              <a:rPr lang="en-US" altLang="zh-CN" sz="1000" dirty="0" smtClean="0">
                <a:cs typeface="Times New Roman" pitchFamily="18" charset="0"/>
              </a:rPr>
              <a:t> </a:t>
            </a:r>
            <a:r>
              <a:rPr lang="en-US" altLang="zh-CN" sz="1000" dirty="0">
                <a:solidFill>
                  <a:srgbClr val="231F20"/>
                </a:solidFill>
                <a:cs typeface="Segoe UI" pitchFamily="18" charset="0"/>
              </a:rPr>
              <a:t>heel</a:t>
            </a:r>
            <a:r>
              <a:rPr lang="en-US" altLang="zh-CN" sz="1000" dirty="0">
                <a:cs typeface="Times New Roman" pitchFamily="18" charset="0"/>
              </a:rPr>
              <a:t> </a:t>
            </a:r>
            <a:r>
              <a:rPr lang="en-US" altLang="zh-CN" sz="1000" dirty="0" smtClean="0">
                <a:solidFill>
                  <a:srgbClr val="231F20"/>
                </a:solidFill>
                <a:cs typeface="Segoe UI" pitchFamily="18" charset="0"/>
              </a:rPr>
              <a:t>protectors/case.</a:t>
            </a:r>
          </a:p>
          <a:p>
            <a:pPr algn="r">
              <a:tabLst>
                <a:tab pos="3111500" algn="l"/>
              </a:tabLst>
            </a:pPr>
            <a:r>
              <a:rPr lang="en-US" altLang="zh-CN" sz="1000" b="1" u="sng" dirty="0" smtClean="0"/>
              <a:t>Order </a:t>
            </a:r>
            <a:r>
              <a:rPr lang="en-US" altLang="zh-CN" sz="1000" b="1" u="sng" dirty="0"/>
              <a:t>Code: </a:t>
            </a:r>
            <a:r>
              <a:rPr lang="en-US" altLang="zh-CN" sz="1000" b="1" u="sng" dirty="0">
                <a:solidFill>
                  <a:srgbClr val="231F20"/>
                </a:solidFill>
                <a:cs typeface="Segoe UI" pitchFamily="18" charset="0"/>
              </a:rPr>
              <a:t>#</a:t>
            </a:r>
            <a:r>
              <a:rPr lang="en-US" altLang="zh-CN" sz="1000" b="1" u="sng" dirty="0" smtClean="0">
                <a:solidFill>
                  <a:srgbClr val="231F20"/>
                </a:solidFill>
                <a:cs typeface="Segoe UI" pitchFamily="18" charset="0"/>
              </a:rPr>
              <a:t>7310-X</a:t>
            </a:r>
            <a:endParaRPr lang="en-US" altLang="zh-CN" sz="1000" b="1" u="sng" dirty="0">
              <a:solidFill>
                <a:srgbClr val="231F20"/>
              </a:solidFill>
              <a:cs typeface="Segoe UI" pitchFamily="18" charset="0"/>
            </a:endParaRPr>
          </a:p>
        </p:txBody>
      </p:sp>
      <p:sp>
        <p:nvSpPr>
          <p:cNvPr id="108" name="TextBox 1"/>
          <p:cNvSpPr txBox="1"/>
          <p:nvPr/>
        </p:nvSpPr>
        <p:spPr>
          <a:xfrm>
            <a:off x="5317142" y="6332033"/>
            <a:ext cx="4662135" cy="70019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C00000"/>
            </a:solidFill>
          </a:ln>
        </p:spPr>
        <p:txBody>
          <a:bodyPr wrap="square" lIns="0" tIns="0" rIns="0" rtlCol="0">
            <a:spAutoFit/>
          </a:bodyPr>
          <a:lstStyle/>
          <a:p>
            <a:pPr>
              <a:lnSpc>
                <a:spcPts val="1700"/>
              </a:lnSpc>
              <a:tabLst/>
            </a:pPr>
            <a:r>
              <a:rPr lang="en-US" altLang="zh-CN" sz="1200" b="1" dirty="0" smtClean="0">
                <a:cs typeface="Aparajita" pitchFamily="34" charset="0"/>
              </a:rPr>
              <a:t>  Sales Specialist:</a:t>
            </a:r>
          </a:p>
          <a:p>
            <a:pPr>
              <a:lnSpc>
                <a:spcPts val="1700"/>
              </a:lnSpc>
              <a:tabLst/>
            </a:pPr>
            <a:r>
              <a:rPr lang="en-US" altLang="zh-CN" sz="1200" b="1" dirty="0" smtClean="0">
                <a:cs typeface="Aparajita" pitchFamily="34" charset="0"/>
              </a:rPr>
              <a:t>	  </a:t>
            </a:r>
          </a:p>
          <a:p>
            <a:pPr algn="ctr">
              <a:lnSpc>
                <a:spcPts val="1700"/>
              </a:lnSpc>
              <a:tabLst/>
            </a:pPr>
            <a:r>
              <a:rPr lang="en-US" altLang="zh-CN" sz="1200" b="1" dirty="0" smtClean="0">
                <a:cs typeface="Aparajita" pitchFamily="34" charset="0"/>
              </a:rPr>
              <a:t>uksales@iskushealth.com	</a:t>
            </a:r>
            <a:endParaRPr lang="en-US" altLang="zh-CN" sz="1200" b="1" dirty="0" smtClean="0">
              <a:solidFill>
                <a:srgbClr val="231F20"/>
              </a:solidFill>
              <a:cs typeface="Segoe UI" pitchFamily="18" charset="0"/>
            </a:endParaRPr>
          </a:p>
        </p:txBody>
      </p:sp>
      <p:pic>
        <p:nvPicPr>
          <p:cNvPr id="64" name="Picture 2" descr="C:\Users\Stuart\AppData\Local\Microsoft\Windows\Temporary Internet Files\Content.IE5\KERPTCQ6\prevalon_instructions for use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104"/>
          <a:stretch/>
        </p:blipFill>
        <p:spPr bwMode="auto">
          <a:xfrm>
            <a:off x="11160" y="2797589"/>
            <a:ext cx="8066040" cy="34438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6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4750" y="7047706"/>
            <a:ext cx="2533405" cy="734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27956" y="7086600"/>
            <a:ext cx="730444" cy="6681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98" name="Rectangle 97"/>
          <p:cNvSpPr/>
          <p:nvPr/>
        </p:nvSpPr>
        <p:spPr>
          <a:xfrm>
            <a:off x="-2756" y="7192003"/>
            <a:ext cx="68939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IE" sz="1200" dirty="0"/>
              <a:t> UK: +44 (0) 1256 </a:t>
            </a:r>
            <a:r>
              <a:rPr lang="en-IE" sz="1200" dirty="0" smtClean="0"/>
              <a:t>365458	ROI: </a:t>
            </a:r>
            <a:r>
              <a:rPr lang="en-GB" sz="1200" dirty="0" smtClean="0"/>
              <a:t>+353 (1) 404 8383     </a:t>
            </a:r>
            <a:r>
              <a:rPr lang="en-IE" sz="1200" dirty="0" smtClean="0"/>
              <a:t>NI: +44 </a:t>
            </a:r>
            <a:r>
              <a:rPr lang="en-IE" sz="1200" dirty="0"/>
              <a:t>(0) </a:t>
            </a:r>
            <a:r>
              <a:rPr lang="en-IE" sz="1200" dirty="0" smtClean="0"/>
              <a:t>845 850 8600</a:t>
            </a:r>
          </a:p>
          <a:p>
            <a:pPr algn="ctr"/>
            <a:r>
              <a:rPr lang="en-IE" sz="1200" dirty="0"/>
              <a:t>E</a:t>
            </a:r>
            <a:r>
              <a:rPr lang="en-IE" sz="1200" dirty="0" smtClean="0"/>
              <a:t>. info@Iskushealth.com         </a:t>
            </a:r>
            <a:r>
              <a:rPr lang="en-IE" sz="1200" dirty="0"/>
              <a:t>www.iskushealth.com    </a:t>
            </a:r>
            <a:endParaRPr lang="en-GB" sz="1200" dirty="0"/>
          </a:p>
        </p:txBody>
      </p:sp>
      <p:cxnSp>
        <p:nvCxnSpPr>
          <p:cNvPr id="99" name="Straight Connector 98"/>
          <p:cNvCxnSpPr/>
          <p:nvPr/>
        </p:nvCxnSpPr>
        <p:spPr>
          <a:xfrm>
            <a:off x="-2756" y="7084506"/>
            <a:ext cx="10061156" cy="9781"/>
          </a:xfrm>
          <a:prstGeom prst="line">
            <a:avLst/>
          </a:prstGeom>
          <a:ln w="254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-12315" y="7579425"/>
            <a:ext cx="118814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E" sz="8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ISK/171013/PREV/SJM   </a:t>
            </a:r>
            <a:endParaRPr lang="en-GB" sz="8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679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18358</TotalTime>
  <Words>215</Words>
  <Application>Microsoft Office PowerPoint</Application>
  <PresentationFormat>Custom</PresentationFormat>
  <Paragraphs>44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Stuart</dc:creator>
  <cp:lastModifiedBy>Stuart Murray</cp:lastModifiedBy>
  <cp:revision>26</cp:revision>
  <cp:lastPrinted>2013-10-17T16:10:38Z</cp:lastPrinted>
  <dcterms:created xsi:type="dcterms:W3CDTF">2006-08-16T00:00:00Z</dcterms:created>
  <dcterms:modified xsi:type="dcterms:W3CDTF">2013-10-30T10:18:40Z</dcterms:modified>
</cp:coreProperties>
</file>